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516" y="6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619B9-BEF1-4198-94B4-6716756F1BCB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A3DFA-939C-4D9B-9780-28165DDA5B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619B9-BEF1-4198-94B4-6716756F1BCB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A3DFA-939C-4D9B-9780-28165DDA5B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619B9-BEF1-4198-94B4-6716756F1BCB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A3DFA-939C-4D9B-9780-28165DDA5B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619B9-BEF1-4198-94B4-6716756F1BCB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A3DFA-939C-4D9B-9780-28165DDA5B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619B9-BEF1-4198-94B4-6716756F1BCB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A3DFA-939C-4D9B-9780-28165DDA5B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619B9-BEF1-4198-94B4-6716756F1BCB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A3DFA-939C-4D9B-9780-28165DDA5B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619B9-BEF1-4198-94B4-6716756F1BCB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A3DFA-939C-4D9B-9780-28165DDA5B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619B9-BEF1-4198-94B4-6716756F1BCB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A3DFA-939C-4D9B-9780-28165DDA5B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619B9-BEF1-4198-94B4-6716756F1BCB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A3DFA-939C-4D9B-9780-28165DDA5B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619B9-BEF1-4198-94B4-6716756F1BCB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A3DFA-939C-4D9B-9780-28165DDA5B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619B9-BEF1-4198-94B4-6716756F1BCB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D9A3DFA-939C-4D9B-9780-28165DDA5B4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81619B9-BEF1-4198-94B4-6716756F1BCB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D9A3DFA-939C-4D9B-9780-28165DDA5B4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2.w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12" Type="http://schemas.openxmlformats.org/officeDocument/2006/relationships/image" Target="../media/image2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7.jpeg"/><Relationship Id="rId11" Type="http://schemas.openxmlformats.org/officeDocument/2006/relationships/oleObject" Target="../embeddings/oleObject1.bin"/><Relationship Id="rId5" Type="http://schemas.openxmlformats.org/officeDocument/2006/relationships/image" Target="../media/image26.jpeg"/><Relationship Id="rId10" Type="http://schemas.openxmlformats.org/officeDocument/2006/relationships/image" Target="../media/image31.jpeg"/><Relationship Id="rId4" Type="http://schemas.openxmlformats.org/officeDocument/2006/relationships/image" Target="../media/image25.jpeg"/><Relationship Id="rId9" Type="http://schemas.openxmlformats.org/officeDocument/2006/relationships/image" Target="../media/image30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438400"/>
            <a:ext cx="6400800" cy="3505200"/>
          </a:xfr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1026" name="Picture 2" descr="E:\aa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1447800"/>
            <a:ext cx="7467600" cy="5181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2">
                <a:lumMod val="50000"/>
              </a:schemeClr>
            </a:solidFill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</p:pic>
      <p:sp>
        <p:nvSpPr>
          <p:cNvPr id="6" name="Rectangle 5"/>
          <p:cNvSpPr/>
          <p:nvPr/>
        </p:nvSpPr>
        <p:spPr>
          <a:xfrm>
            <a:off x="6096000" y="1480710"/>
            <a:ext cx="2286000" cy="461665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2" descr="E:\d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01535" y="1425039"/>
            <a:ext cx="1963275" cy="147056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orient="vert"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3124200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/>
          <a:lstStyle/>
          <a:p>
            <a:pPr>
              <a:buNone/>
            </a:pPr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রাষ্ট্রীয়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ব্যবসায়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সংগঠন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? </a:t>
            </a:r>
          </a:p>
          <a:p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রাষ্ট্রীয়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ব্যবসায়ের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৩টি </a:t>
            </a:r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উদাহণ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দাও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কিভাবে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একচেটিয়া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ব্যবসায়ের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দৌরাত্য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রোধ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?</a:t>
            </a:r>
          </a:p>
          <a:p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রাষ্ট্রীয়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ব্যবসায়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সংগঠনের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২টি </a:t>
            </a:r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মৌলিক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নীতিমালার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বল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Plaque 3"/>
          <p:cNvSpPr/>
          <p:nvPr/>
        </p:nvSpPr>
        <p:spPr>
          <a:xfrm>
            <a:off x="3200400" y="838200"/>
            <a:ext cx="2895600" cy="914400"/>
          </a:xfrm>
          <a:prstGeom prst="plaqu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438400" y="838200"/>
            <a:ext cx="3886200" cy="923330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</a:t>
            </a:r>
            <a:r>
              <a:rPr lang="en-US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4163596"/>
              </p:ext>
            </p:extLst>
          </p:nvPr>
        </p:nvGraphicFramePr>
        <p:xfrm>
          <a:off x="6781800" y="2667000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Packager Shell Object" showAsIcon="1" r:id="rId3" imgW="914400" imgH="771480" progId="Package">
                  <p:embed/>
                </p:oleObj>
              </mc:Choice>
              <mc:Fallback>
                <p:oleObj name="Packager Shell Object" showAsIcon="1" r:id="rId3" imgW="914400" imgH="77148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781800" y="2667000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2209800"/>
          </a:xfrm>
          <a:solidFill>
            <a:schemeClr val="accent6">
              <a:lumMod val="60000"/>
              <a:lumOff val="40000"/>
            </a:schemeClr>
          </a:solidFill>
          <a:ln>
            <a:solidFill>
              <a:srgbClr val="002060"/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sz="35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রাষ্ট্র</a:t>
            </a:r>
            <a:r>
              <a:rPr lang="en-US" sz="35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35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কর্তৃক</a:t>
            </a:r>
            <a:r>
              <a:rPr lang="en-US" sz="35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5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35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5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ব্যবসায়</a:t>
            </a:r>
            <a:r>
              <a:rPr lang="en-US" sz="35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5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প্রতিষ্ঠানগুলি</a:t>
            </a:r>
            <a:r>
              <a:rPr lang="en-US" sz="35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5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পরিচালিত</a:t>
            </a:r>
            <a:r>
              <a:rPr lang="en-US" sz="35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35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5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5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তার</a:t>
            </a:r>
            <a:r>
              <a:rPr lang="en-US" sz="35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5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35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5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তালিকা</a:t>
            </a:r>
            <a:r>
              <a:rPr lang="en-US" sz="35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35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তৈরি</a:t>
            </a:r>
            <a:r>
              <a:rPr lang="en-US" sz="35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5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5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5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আনবে</a:t>
            </a:r>
            <a:r>
              <a:rPr lang="en-US" sz="35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5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Down Arrow Callout 3"/>
          <p:cNvSpPr/>
          <p:nvPr/>
        </p:nvSpPr>
        <p:spPr>
          <a:xfrm>
            <a:off x="2133600" y="838200"/>
            <a:ext cx="4114800" cy="1143000"/>
          </a:xfrm>
          <a:prstGeom prst="downArrowCallou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বাড়ীর কাজ</a:t>
            </a:r>
          </a:p>
          <a:p>
            <a:pPr algn="ctr"/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fgt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676399" y="1143000"/>
            <a:ext cx="5644215" cy="5334000"/>
          </a:xfrm>
          <a:solidFill>
            <a:schemeClr val="accent2">
              <a:lumMod val="60000"/>
              <a:lumOff val="40000"/>
            </a:schemeClr>
          </a:solidFill>
          <a:ln>
            <a:solidFill>
              <a:srgbClr val="002060"/>
            </a:solidFill>
          </a:ln>
          <a:effectLst>
            <a:innerShdw blurRad="114300">
              <a:prstClr val="black"/>
            </a:innerShdw>
          </a:effectLst>
        </p:spPr>
      </p:pic>
    </p:spTree>
  </p:cSld>
  <p:clrMapOvr>
    <a:masterClrMapping/>
  </p:clrMapOvr>
  <p:transition spd="slow">
    <p:diamond/>
    <p:sndAc>
      <p:stSnd>
        <p:snd r:embed="rId2" name="suction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ctr"/>
            <a:r>
              <a:rPr lang="en-US" dirty="0" err="1" smtClean="0"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1905000"/>
            <a:ext cx="3962400" cy="457200"/>
          </a:xfrm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>
            <a:normAutofit fontScale="25000" lnSpcReduction="20000"/>
          </a:bodyPr>
          <a:lstStyle/>
          <a:p>
            <a:pPr algn="ctr"/>
            <a:endParaRPr lang="en-US" sz="36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en-US" sz="9600" dirty="0" err="1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শিক্ষক</a:t>
            </a:r>
            <a:endParaRPr lang="en-US" sz="9600" dirty="0" smtClean="0">
              <a:solidFill>
                <a:schemeClr val="accent2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3600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981200"/>
            <a:ext cx="4038601" cy="457200"/>
          </a:xfrm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>
            <a:normAutofit lnSpcReduction="10000"/>
          </a:bodyPr>
          <a:lstStyle/>
          <a:p>
            <a:pPr algn="ctr"/>
            <a:r>
              <a:rPr lang="en-US" sz="3200" dirty="0" err="1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পাঠ</a:t>
            </a:r>
            <a:endParaRPr lang="en-US" sz="3200" dirty="0">
              <a:solidFill>
                <a:schemeClr val="tx2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590800"/>
            <a:ext cx="4419600" cy="3429000"/>
          </a:xfrm>
          <a:solidFill>
            <a:srgbClr val="92D050"/>
          </a:solidFill>
          <a:effectLst>
            <a:innerShdw blurRad="63500" dist="50800" dir="10800000">
              <a:prstClr val="black">
                <a:alpha val="50000"/>
              </a:prstClr>
            </a:innerShdw>
            <a:reflection blurRad="6350" stA="50000" endA="300" endPos="38500" dist="50800" dir="5400000" sy="-100000" algn="bl" rotWithShape="0"/>
          </a:effectLst>
        </p:spPr>
        <p:txBody>
          <a:bodyPr/>
          <a:lstStyle/>
          <a:p>
            <a:endParaRPr lang="en-US" dirty="0" smtClean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পথিক</a:t>
            </a:r>
            <a:r>
              <a:rPr lang="en-US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চন্দ্র</a:t>
            </a:r>
            <a:r>
              <a:rPr lang="en-US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দাস</a:t>
            </a:r>
            <a:r>
              <a:rPr lang="en-US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2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সহকারি</a:t>
            </a:r>
            <a:r>
              <a:rPr lang="en-US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( </a:t>
            </a:r>
            <a:r>
              <a:rPr lang="en-US" sz="2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ব্যবসায়</a:t>
            </a:r>
            <a:r>
              <a:rPr lang="en-US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শিক্ষা</a:t>
            </a:r>
            <a:r>
              <a:rPr lang="en-US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sz="2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কৃষ্ণপুর</a:t>
            </a:r>
            <a:r>
              <a:rPr lang="en-US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বহুমুখী</a:t>
            </a:r>
            <a:r>
              <a:rPr lang="en-US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উচ্চ</a:t>
            </a:r>
            <a:r>
              <a:rPr lang="en-US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বিদ্যালয়</a:t>
            </a:r>
            <a:endParaRPr lang="en-US" sz="28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2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ধোবাউড়া</a:t>
            </a:r>
            <a:r>
              <a:rPr lang="en-US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,</a:t>
            </a:r>
            <a:r>
              <a:rPr lang="en-US" sz="2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ময়মনিসংহ</a:t>
            </a:r>
            <a:r>
              <a:rPr lang="en-US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0200" y="2590800"/>
            <a:ext cx="3276600" cy="3429000"/>
          </a:xfrm>
          <a:solidFill>
            <a:srgbClr val="92D050"/>
          </a:solid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>
            <a:normAutofit lnSpcReduction="10000"/>
          </a:bodyPr>
          <a:lstStyle/>
          <a:p>
            <a:endParaRPr lang="en-US" dirty="0" smtClean="0">
              <a:solidFill>
                <a:srgbClr val="7030A0"/>
              </a:solidFill>
            </a:endParaRPr>
          </a:p>
          <a:p>
            <a:r>
              <a:rPr lang="en-US" sz="2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বিষয়ঃ </a:t>
            </a:r>
            <a:r>
              <a:rPr lang="en-US" sz="24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ব্যবসায়</a:t>
            </a:r>
            <a:r>
              <a:rPr lang="en-US" sz="2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উদ্যোগ</a:t>
            </a:r>
            <a:r>
              <a:rPr lang="en-US" sz="2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endParaRPr lang="en-US" sz="2400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24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অধ্যায়ঃচতুর্থ</a:t>
            </a:r>
            <a:endParaRPr lang="en-US" sz="2400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2400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2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সময়ঃ৫৫ </a:t>
            </a:r>
            <a:r>
              <a:rPr lang="en-US" sz="24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মিনিট</a:t>
            </a:r>
            <a:endParaRPr lang="en-US" sz="2400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2400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2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তারিখঃ১২/০২/২০১৩ </a:t>
            </a:r>
            <a:r>
              <a:rPr lang="en-US" sz="2400" dirty="0" smtClean="0">
                <a:solidFill>
                  <a:srgbClr val="7030A0"/>
                </a:solidFill>
              </a:rPr>
              <a:t> </a:t>
            </a:r>
            <a:endParaRPr lang="en-US" sz="24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57200"/>
            <a:ext cx="5334000" cy="685800"/>
          </a:xfrm>
          <a:solidFill>
            <a:srgbClr val="92D050"/>
          </a:solidFill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txBody>
          <a:bodyPr>
            <a:normAutofit fontScale="9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ctr"/>
            <a:r>
              <a:rPr lang="en-US" dirty="0" err="1" smtClean="0">
                <a:latin typeface="NikoshBAN" pitchFamily="2" charset="0"/>
                <a:cs typeface="NikoshBAN" pitchFamily="2" charset="0"/>
              </a:rPr>
              <a:t>পূর্ব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জ্ঞান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যাচাই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050" name="Picture 2" descr="E:\fdr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4800" y="3657600"/>
            <a:ext cx="2514600" cy="2133600"/>
          </a:xfrm>
          <a:prstGeom prst="rect">
            <a:avLst/>
          </a:prstGeom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 descr="ggggf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1447800"/>
            <a:ext cx="2543175" cy="18478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  <a:reflection blurRad="12700" stA="38000" endPos="28000" dist="5000" dir="5400000" sy="-100000" algn="bl" rotWithShape="0"/>
          </a:effectLst>
        </p:spPr>
      </p:pic>
      <p:pic>
        <p:nvPicPr>
          <p:cNvPr id="2051" name="Picture 3" descr="E:\VC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00400" y="1447800"/>
            <a:ext cx="4225946" cy="2819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  <a:reflection blurRad="12700" stA="38000" endPos="28000" dist="5000" dir="5400000" sy="-100000" algn="bl" rotWithShape="0"/>
          </a:effectLst>
        </p:spPr>
      </p:pic>
      <p:pic>
        <p:nvPicPr>
          <p:cNvPr id="2052" name="Picture 4" descr="E:\llkk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76600" y="4343400"/>
            <a:ext cx="4191000" cy="1752600"/>
          </a:xfrm>
          <a:prstGeom prst="rect">
            <a:avLst/>
          </a:prstGeom>
          <a:noFill/>
          <a:effectLst>
            <a:innerShdw blurRad="63500" dist="50800" dir="18900000">
              <a:prstClr val="black">
                <a:alpha val="50000"/>
              </a:prstClr>
            </a:innerShdw>
          </a:effectLst>
        </p:spPr>
      </p:pic>
      <p:pic>
        <p:nvPicPr>
          <p:cNvPr id="2054" name="Picture 6" descr="E:\hjk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981200" y="3733800"/>
            <a:ext cx="762000" cy="609600"/>
          </a:xfrm>
          <a:prstGeom prst="rect">
            <a:avLst/>
          </a:prstGeom>
          <a:noFill/>
        </p:spPr>
      </p:pic>
      <p:pic>
        <p:nvPicPr>
          <p:cNvPr id="1026" name="Picture 2" descr="E:\uuuuuu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772400" y="1447800"/>
            <a:ext cx="1207699" cy="2590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107950" dist="12700" dir="5400000" algn="ctr">
              <a:srgbClr val="000000"/>
            </a:outerShdw>
            <a:reflection blurRad="12700" stA="38000" endPos="28000" dist="5000" dir="5400000" sy="-100000" algn="bl" rotWithShape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3074" name="Picture 2" descr="E:\ffggg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772400" y="4419600"/>
            <a:ext cx="1219200" cy="17049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FFFF00"/>
            </a:solidFill>
          </a:ln>
          <a:effectLst>
            <a:outerShdw blurRad="107950" dist="12700" dir="5400000" algn="ctr">
              <a:srgbClr val="000000"/>
            </a:outerShdw>
            <a:reflection blurRad="12700" stA="38000" endPos="28000" dist="5000" dir="5400000" sy="-100000" algn="bl" rotWithShape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E:\JJU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51180" y="304800"/>
            <a:ext cx="3425746" cy="2514600"/>
          </a:xfrm>
          <a:prstGeom prst="rect">
            <a:avLst/>
          </a:prstGeom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pic>
        <p:nvPicPr>
          <p:cNvPr id="3079" name="Picture 7" descr="E:\HJYKHGG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0" y="3733800"/>
            <a:ext cx="2466975" cy="23622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>
            <a:innerShdw blurRad="63500" dist="50800">
              <a:prstClr val="black">
                <a:alpha val="50000"/>
              </a:prstClr>
            </a:innerShdw>
          </a:effectLst>
        </p:spPr>
      </p:pic>
      <p:pic>
        <p:nvPicPr>
          <p:cNvPr id="3081" name="Picture 9" descr="E:\cvd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24600" y="3657600"/>
            <a:ext cx="2466975" cy="2438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  <a:reflection blurRad="12700" stA="38000" endPos="28000" dist="5000" dir="5400000" sy="-100000" algn="bl" rotWithShape="0"/>
          </a:effectLst>
        </p:spPr>
      </p:pic>
      <p:pic>
        <p:nvPicPr>
          <p:cNvPr id="2050" name="Picture 2" descr="E:\water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70077" y="381000"/>
            <a:ext cx="2845324" cy="25336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12700" stA="38000" endPos="28000" dist="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028" name="Picture 4" descr="E:\bus-1.jpg"/>
          <p:cNvPicPr>
            <a:picLocks noGrp="1" noChangeAspect="1" noChangeArrowheads="1"/>
          </p:cNvPicPr>
          <p:nvPr>
            <p:ph idx="1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304800" y="3733800"/>
            <a:ext cx="2819400" cy="2438400"/>
          </a:xfrm>
          <a:prstGeom prst="rect">
            <a:avLst/>
          </a:prstGeom>
          <a:ln>
            <a:solidFill>
              <a:srgbClr val="00B0F0"/>
            </a:solidFill>
          </a:ln>
          <a:effectLst>
            <a:innerShdw blurRad="114300">
              <a:prstClr val="black"/>
            </a:innerShdw>
          </a:effectLst>
        </p:spPr>
      </p:pic>
      <p:pic>
        <p:nvPicPr>
          <p:cNvPr id="1029" name="Picture 5" descr="E:\mkn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28600" y="304800"/>
            <a:ext cx="2047875" cy="2619375"/>
          </a:xfrm>
          <a:prstGeom prst="rect">
            <a:avLst/>
          </a:prstGeom>
          <a:ln>
            <a:solidFill>
              <a:srgbClr val="FFFF00"/>
            </a:solidFill>
          </a:ln>
          <a:effectLst>
            <a:innerShdw blurRad="114300">
              <a:prstClr val="black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sd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685800"/>
            <a:ext cx="2819400" cy="2209800"/>
          </a:xfrm>
          <a:prstGeom prst="rect">
            <a:avLst/>
          </a:prstGeom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pic>
        <p:nvPicPr>
          <p:cNvPr id="4099" name="Picture 3" descr="E:\cxv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3200400"/>
            <a:ext cx="2762250" cy="2209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6">
                <a:lumMod val="75000"/>
              </a:schemeClr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  <a:reflection blurRad="12700" stA="38000" endPos="28000" dist="5000" dir="5400000" sy="-100000" algn="bl" rotWithShape="0"/>
          </a:effectLst>
        </p:spPr>
      </p:pic>
      <p:pic>
        <p:nvPicPr>
          <p:cNvPr id="4100" name="Picture 4" descr="E:\xzs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05200" y="609600"/>
            <a:ext cx="3078443" cy="2133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innerShdw blurRad="114300">
              <a:prstClr val="black"/>
            </a:innerShdw>
            <a:reflection blurRad="12700" stA="38000" endPos="28000" dist="5000" dir="5400000" sy="-100000" algn="bl" rotWithShape="0"/>
          </a:effectLst>
        </p:spPr>
      </p:pic>
      <p:pic>
        <p:nvPicPr>
          <p:cNvPr id="4102" name="Picture 6" descr="E:\OIU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55772" y="3276600"/>
            <a:ext cx="2997428" cy="2057400"/>
          </a:xfrm>
          <a:prstGeom prst="rect">
            <a:avLst/>
          </a:prstGeom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pic>
        <p:nvPicPr>
          <p:cNvPr id="4103" name="Picture 7" descr="E:\images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10375" y="685800"/>
            <a:ext cx="2105025" cy="1981200"/>
          </a:xfrm>
          <a:prstGeom prst="rect">
            <a:avLst/>
          </a:prstGeom>
          <a:ln>
            <a:noFill/>
          </a:ln>
          <a:effectLst>
            <a:innerShdw blurRad="114300">
              <a:prstClr val="black"/>
            </a:innerShdw>
          </a:effectLst>
        </p:spPr>
      </p:pic>
      <p:pic>
        <p:nvPicPr>
          <p:cNvPr id="4104" name="Picture 8" descr="E:\;poii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705600" y="3352800"/>
            <a:ext cx="2286000" cy="1981200"/>
          </a:xfrm>
          <a:prstGeom prst="rect">
            <a:avLst/>
          </a:prstGeom>
          <a:ln>
            <a:noFill/>
          </a:ln>
          <a:effectLst>
            <a:innerShdw blurRad="114300">
              <a:prstClr val="black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19200" y="274638"/>
            <a:ext cx="6096000" cy="715962"/>
          </a:xfrm>
          <a:blipFill>
            <a:blip r:embed="rId3"/>
            <a:tile tx="0" ty="0" sx="100000" sy="100000" flip="none" algn="tl"/>
          </a:blipFill>
          <a:effectLst>
            <a:innerShdw blurRad="114300">
              <a:prstClr val="black"/>
            </a:innerShdw>
          </a:effectLst>
        </p:spPr>
        <p:txBody>
          <a:bodyPr>
            <a:normAutofit fontScale="90000"/>
          </a:bodyPr>
          <a:lstStyle/>
          <a:p>
            <a:pPr algn="ctr"/>
            <a:r>
              <a:rPr lang="en-US" dirty="0" err="1" smtClean="0">
                <a:latin typeface="NikoshBAN" pitchFamily="2" charset="0"/>
                <a:cs typeface="NikoshBAN" pitchFamily="2" charset="0"/>
              </a:rPr>
              <a:t>উপস্থাপন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6" name="Picture 2" descr="E:\bvcf.jpg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381000" y="1175117"/>
            <a:ext cx="2533650" cy="2330083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pic>
        <p:nvPicPr>
          <p:cNvPr id="1027" name="Picture 3" descr="E:\ddewdd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1001" y="3886200"/>
            <a:ext cx="2514600" cy="2018209"/>
          </a:xfrm>
          <a:prstGeom prst="rect">
            <a:avLst/>
          </a:prstGeom>
          <a:ln>
            <a:solidFill>
              <a:srgbClr val="7030A0"/>
            </a:solidFill>
          </a:ln>
          <a:effectLst>
            <a:innerShdw blurRad="114300">
              <a:prstClr val="black"/>
            </a:innerShdw>
          </a:effectLst>
        </p:spPr>
      </p:pic>
      <p:pic>
        <p:nvPicPr>
          <p:cNvPr id="1028" name="Picture 4" descr="E:\UUU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76600" y="1219200"/>
            <a:ext cx="2466975" cy="2152650"/>
          </a:xfrm>
          <a:prstGeom prst="rect">
            <a:avLst/>
          </a:prstGeom>
          <a:noFill/>
          <a:ln>
            <a:solidFill>
              <a:srgbClr val="FFC00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pic>
        <p:nvPicPr>
          <p:cNvPr id="1030" name="Picture 6" descr="E:\rew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096000" y="1219200"/>
            <a:ext cx="2590800" cy="2133600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" name="Picture 2" descr="E:\postoff-1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276600" y="3810000"/>
            <a:ext cx="2590800" cy="2057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107950" dist="12700" dir="5400000" algn="ctr">
              <a:srgbClr val="000000"/>
            </a:outerShdw>
            <a:reflection blurRad="12700" stA="38000" endPos="28000" dist="5000" dir="5400000" sy="-100000" algn="bl" rotWithShape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4" name="Picture 3" descr="E:\uuuooo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953000" y="3962400"/>
            <a:ext cx="695325" cy="7620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1125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5" name="Picture 4" descr="E:\trfd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172200" y="3714676"/>
            <a:ext cx="2606876" cy="21527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6" name="Object 5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8238590"/>
              </p:ext>
            </p:extLst>
          </p:nvPr>
        </p:nvGraphicFramePr>
        <p:xfrm>
          <a:off x="7018438" y="5791200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Packager Shell Object" showAsIcon="1" r:id="rId11" imgW="914400" imgH="771480" progId="Package">
                  <p:embed/>
                </p:oleObj>
              </mc:Choice>
              <mc:Fallback>
                <p:oleObj name="Packager Shell Object" showAsIcon="1" r:id="rId11" imgW="914400" imgH="77148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7018438" y="5791200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85800"/>
            <a:ext cx="8077200" cy="1143000"/>
          </a:xfrm>
          <a:solidFill>
            <a:schemeClr val="accent6">
              <a:lumMod val="40000"/>
              <a:lumOff val="60000"/>
            </a:schemeClr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/>
          <a:lstStyle/>
          <a:p>
            <a:pPr algn="ctr"/>
            <a:r>
              <a:rPr lang="en-US" dirty="0" smtClean="0">
                <a:latin typeface="NikoshBAN" pitchFamily="2" charset="0"/>
                <a:cs typeface="NikoshBAN" pitchFamily="2" charset="0"/>
              </a:rPr>
              <a:t>শিখণ ফল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981200"/>
            <a:ext cx="8229600" cy="4389120"/>
          </a:xfrm>
          <a:solidFill>
            <a:schemeClr val="accent6">
              <a:lumMod val="75000"/>
            </a:schemeClr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/>
          <a:lstStyle/>
          <a:p>
            <a:pPr>
              <a:buNone/>
            </a:pPr>
            <a:endParaRPr lang="en-US" dirty="0" smtClean="0"/>
          </a:p>
          <a:p>
            <a:r>
              <a:rPr lang="en-US" sz="3600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36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36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শেষে</a:t>
            </a:r>
            <a:r>
              <a:rPr lang="en-US" sz="36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en-US" sz="36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–</a:t>
            </a:r>
          </a:p>
          <a:p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রাষ্ট্রীয়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ব্যবসায়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সংগঠন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সম্পর্কে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।</a:t>
            </a:r>
          </a:p>
          <a:p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প্রকার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রাষ্ট্রীয়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ব্যবসায়ের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উল্লেখ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।</a:t>
            </a:r>
          </a:p>
          <a:p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কিভাবে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একচেটিয়া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ব্যবসায়ের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দৌরাত্য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রোধ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তা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কেন</a:t>
            </a:r>
            <a:r>
              <a:rPr lang="en-US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রাষ্ট্রীয়</a:t>
            </a:r>
            <a:r>
              <a:rPr lang="en-US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ব্যবসায়ের</a:t>
            </a:r>
            <a:r>
              <a:rPr lang="en-US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প্রয়োজন</a:t>
            </a:r>
            <a:r>
              <a:rPr lang="en-US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তা</a:t>
            </a:r>
            <a:r>
              <a:rPr lang="en-US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উল্লেখ</a:t>
            </a:r>
            <a:r>
              <a:rPr lang="en-US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?</a:t>
            </a:r>
          </a:p>
          <a:p>
            <a:r>
              <a:rPr lang="en-US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রাষ্ট্রীয়</a:t>
            </a:r>
            <a:r>
              <a:rPr lang="en-US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ব্যবসায়</a:t>
            </a:r>
            <a:r>
              <a:rPr lang="en-US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সংগঠনের</a:t>
            </a:r>
            <a:r>
              <a:rPr lang="en-US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বৈশিষ্ট্য</a:t>
            </a:r>
            <a:r>
              <a:rPr lang="en-US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সমূহ</a:t>
            </a:r>
            <a:r>
              <a:rPr lang="en-US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বর্ণনা</a:t>
            </a:r>
            <a:r>
              <a:rPr lang="en-US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4038600"/>
          </a:xfrm>
          <a:solidFill>
            <a:schemeClr val="accent3">
              <a:lumMod val="40000"/>
              <a:lumOff val="60000"/>
            </a:schemeClr>
          </a:solidFill>
          <a:ln>
            <a:solidFill>
              <a:schemeClr val="tx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txBody>
          <a:bodyPr>
            <a:normAutofit/>
          </a:bodyPr>
          <a:lstStyle/>
          <a:p>
            <a:pPr>
              <a:buNone/>
            </a:pPr>
            <a:r>
              <a:rPr lang="en-US" sz="4000" dirty="0" smtClean="0">
                <a:solidFill>
                  <a:srgbClr val="002060"/>
                </a:solidFill>
              </a:rPr>
              <a:t>   </a:t>
            </a:r>
          </a:p>
          <a:p>
            <a:pPr>
              <a:buNone/>
            </a:pPr>
            <a:endParaRPr lang="en-US" sz="4000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en-US" sz="4000" dirty="0" smtClean="0">
                <a:solidFill>
                  <a:srgbClr val="002060"/>
                </a:solidFill>
              </a:rPr>
              <a:t> 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রাষ্ট্রীয়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ব্যবসায়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ধারণা</a:t>
            </a:r>
            <a:r>
              <a:rPr lang="en-US" sz="40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ও বাংলাদেশের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রাষ্ট্রীয়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ব্যবসায়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40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Flowchart: Delay 3"/>
          <p:cNvSpPr/>
          <p:nvPr/>
        </p:nvSpPr>
        <p:spPr>
          <a:xfrm>
            <a:off x="1676400" y="828675"/>
            <a:ext cx="5181600" cy="1143000"/>
          </a:xfrm>
          <a:prstGeom prst="flowChartDelay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 smtClean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  <a:p>
            <a:pPr algn="ctr"/>
            <a:r>
              <a:rPr lang="en-US" sz="4800" b="1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48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</a:t>
            </a:r>
            <a:r>
              <a:rPr lang="en-US" sz="4800" b="1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শিরোনাম</a:t>
            </a:r>
            <a:r>
              <a:rPr lang="en-US" sz="48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43200"/>
            <a:ext cx="8229600" cy="3581400"/>
          </a:xfrm>
          <a:solidFill>
            <a:schemeClr val="accent5">
              <a:lumMod val="60000"/>
              <a:lumOff val="4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3600" dirty="0" smtClean="0">
              <a:solidFill>
                <a:srgbClr val="7030A0"/>
              </a:solidFill>
            </a:endParaRPr>
          </a:p>
          <a:p>
            <a:pPr>
              <a:buNone/>
            </a:pPr>
            <a:endParaRPr lang="en-US" sz="3600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en-US" sz="3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40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ধারণা</a:t>
            </a:r>
            <a:r>
              <a:rPr lang="en-US" sz="40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0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বৈশিষ্ট্য</a:t>
            </a:r>
            <a:r>
              <a:rPr lang="en-US" sz="40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বিশ্লেষণ</a:t>
            </a:r>
            <a:r>
              <a:rPr lang="en-US" sz="40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40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রাষ্ট্রীয়</a:t>
            </a:r>
            <a:r>
              <a:rPr lang="en-US" sz="40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ব্যবসায়ের</a:t>
            </a:r>
            <a:r>
              <a:rPr lang="en-US" sz="40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প্রয়োজনীয়তা</a:t>
            </a:r>
            <a:r>
              <a:rPr lang="en-US" sz="40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চিহিৃত</a:t>
            </a:r>
            <a:r>
              <a:rPr lang="en-US" sz="40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40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4" name="Notched Right Arrow 3"/>
          <p:cNvSpPr/>
          <p:nvPr/>
        </p:nvSpPr>
        <p:spPr>
          <a:xfrm>
            <a:off x="2286000" y="685800"/>
            <a:ext cx="4419600" cy="1752600"/>
          </a:xfrm>
          <a:prstGeom prst="notchedRightArrow">
            <a:avLst/>
          </a:prstGeom>
          <a:solidFill>
            <a:srgbClr val="00B0F0"/>
          </a:solidFill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38200" y="1143000"/>
            <a:ext cx="67056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  <a:effectLst/>
              </a:rPr>
              <a:t>  </a:t>
            </a:r>
            <a:r>
              <a:rPr lang="en-US" sz="5400" b="1" cap="none" spc="0" dirty="0" err="1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  <a:effectLst/>
                <a:latin typeface="NikoshBAN" pitchFamily="2" charset="0"/>
                <a:cs typeface="NikoshBAN" pitchFamily="2" charset="0"/>
              </a:rPr>
              <a:t>দলীয়</a:t>
            </a:r>
            <a:r>
              <a:rPr lang="en-US" sz="5400" b="1" cap="none" spc="0" dirty="0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  <a:effectLst/>
                <a:latin typeface="NikoshBAN" pitchFamily="2" charset="0"/>
                <a:cs typeface="NikoshBAN" pitchFamily="2" charset="0"/>
              </a:rPr>
              <a:t> কাজ</a:t>
            </a:r>
            <a:endParaRPr lang="en-US" sz="5400" b="1" cap="none" spc="0" dirty="0">
              <a:ln/>
              <a:solidFill>
                <a:schemeClr val="accent5">
                  <a:tint val="50000"/>
                  <a:satMod val="180000"/>
                </a:schemeClr>
              </a:solidFill>
              <a:effectLst/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548</TotalTime>
  <Words>160</Words>
  <Application>Microsoft Office PowerPoint</Application>
  <PresentationFormat>On-screen Show (4:3)</PresentationFormat>
  <Paragraphs>48</Paragraphs>
  <Slides>12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Flow</vt:lpstr>
      <vt:lpstr>Package</vt:lpstr>
      <vt:lpstr>PowerPoint Presentation</vt:lpstr>
      <vt:lpstr>পরিচিতি </vt:lpstr>
      <vt:lpstr>পূর্ব জ্ঞান যাচাই</vt:lpstr>
      <vt:lpstr>PowerPoint Presentation</vt:lpstr>
      <vt:lpstr>PowerPoint Presentation</vt:lpstr>
      <vt:lpstr>উপস্থাপন</vt:lpstr>
      <vt:lpstr>শিখণ ফল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শা</dc:title>
  <dc:creator>pathique das</dc:creator>
  <cp:lastModifiedBy>user</cp:lastModifiedBy>
  <cp:revision>121</cp:revision>
  <dcterms:created xsi:type="dcterms:W3CDTF">2012-12-02T16:52:23Z</dcterms:created>
  <dcterms:modified xsi:type="dcterms:W3CDTF">2013-06-20T14:38:13Z</dcterms:modified>
</cp:coreProperties>
</file>